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7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8" r:id="rId10"/>
    <p:sldId id="270" r:id="rId11"/>
    <p:sldId id="275" r:id="rId12"/>
    <p:sldId id="271" r:id="rId13"/>
    <p:sldId id="273" r:id="rId14"/>
    <p:sldId id="274" r:id="rId15"/>
    <p:sldId id="283" r:id="rId16"/>
    <p:sldId id="272" r:id="rId17"/>
    <p:sldId id="276" r:id="rId18"/>
    <p:sldId id="278" r:id="rId19"/>
    <p:sldId id="279" r:id="rId20"/>
    <p:sldId id="277" r:id="rId21"/>
    <p:sldId id="280" r:id="rId22"/>
    <p:sldId id="281" r:id="rId23"/>
    <p:sldId id="287" r:id="rId24"/>
    <p:sldId id="282" r:id="rId25"/>
    <p:sldId id="284" r:id="rId26"/>
    <p:sldId id="285" r:id="rId27"/>
    <p:sldId id="286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5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6E804F-8FD1-456B-8424-4EF75ED273BC}" type="datetimeFigureOut">
              <a:rPr lang="en-US" smtClean="0"/>
              <a:pPr/>
              <a:t>5/13/2009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CDB36D-0EDE-4685-953C-315A8E6B64DF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03CFF9-2E8E-4E8B-BCC1-A485FCD76307}" type="slidenum">
              <a:rPr lang="en-US"/>
              <a:pPr/>
              <a:t>1</a:t>
            </a:fld>
            <a:endParaRPr 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92275" y="685800"/>
            <a:ext cx="3567113" cy="2676525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DB36D-0EDE-4685-953C-315A8E6B64DF}" type="slidenum">
              <a:rPr lang="en-CA" smtClean="0"/>
              <a:pPr/>
              <a:t>15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19088" y="6573838"/>
            <a:ext cx="2209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r>
              <a:rPr lang="en-US" sz="800">
                <a:solidFill>
                  <a:srgbClr val="595959"/>
                </a:solidFill>
              </a:rPr>
              <a:t>© 2006 Autodesk 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572000" y="65738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fld id="{5AB8F05C-E9B0-4531-8931-9490FBDBF7B2}" type="slidenum">
              <a:rPr lang="en-US" sz="800">
                <a:solidFill>
                  <a:srgbClr val="595959"/>
                </a:solidFill>
              </a:rPr>
              <a:pPr eaLnBrk="0" hangingPunct="0">
                <a:defRPr/>
              </a:pPr>
              <a:t>‹#›</a:t>
            </a:fld>
            <a:endParaRPr lang="en-US" sz="800">
              <a:solidFill>
                <a:srgbClr val="595959"/>
              </a:solidFill>
            </a:endParaRPr>
          </a:p>
        </p:txBody>
      </p:sp>
      <p:pic>
        <p:nvPicPr>
          <p:cNvPr id="6" name="Picture 9" descr="seg_blac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0"/>
            <a:ext cx="32004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15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9088" y="3016250"/>
            <a:ext cx="4862512" cy="1327150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2157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19088" y="4495800"/>
            <a:ext cx="4862512" cy="838200"/>
          </a:xfrm>
        </p:spPr>
        <p:txBody>
          <a:bodyPr/>
          <a:lstStyle>
            <a:lvl1pPr>
              <a:lnSpc>
                <a:spcPct val="85000"/>
              </a:lnSpc>
              <a:defRPr>
                <a:solidFill>
                  <a:srgbClr val="00AADD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1763" y="136525"/>
            <a:ext cx="2052637" cy="63992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9088" y="136525"/>
            <a:ext cx="6010275" cy="63992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9088" y="1416050"/>
            <a:ext cx="4030662" cy="511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2150" y="1416050"/>
            <a:ext cx="4032250" cy="511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7" name="Text Box 3"/>
          <p:cNvSpPr txBox="1">
            <a:spLocks noChangeArrowheads="1"/>
          </p:cNvSpPr>
          <p:nvPr/>
        </p:nvSpPr>
        <p:spPr bwMode="auto">
          <a:xfrm>
            <a:off x="319088" y="6573838"/>
            <a:ext cx="2209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r>
              <a:rPr lang="en-US" sz="800">
                <a:solidFill>
                  <a:srgbClr val="595959"/>
                </a:solidFill>
              </a:rPr>
              <a:t>© 2006 Autodesk 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9088" y="1416050"/>
            <a:ext cx="8215312" cy="511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20549" name="Rectangle 5"/>
          <p:cNvSpPr>
            <a:spLocks noChangeArrowheads="1"/>
          </p:cNvSpPr>
          <p:nvPr/>
        </p:nvSpPr>
        <p:spPr bwMode="auto">
          <a:xfrm>
            <a:off x="4572000" y="65738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fld id="{121C48D1-AC9B-4CAA-B02C-EDC3FE6AF249}" type="slidenum">
              <a:rPr lang="en-US" sz="800">
                <a:solidFill>
                  <a:srgbClr val="595959"/>
                </a:solidFill>
              </a:rPr>
              <a:pPr eaLnBrk="0" hangingPunct="0">
                <a:defRPr/>
              </a:pPr>
              <a:t>‹#›</a:t>
            </a:fld>
            <a:endParaRPr lang="en-US" sz="800">
              <a:solidFill>
                <a:srgbClr val="595959"/>
              </a:solidFill>
            </a:endParaRPr>
          </a:p>
        </p:txBody>
      </p:sp>
      <p:sp>
        <p:nvSpPr>
          <p:cNvPr id="102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319088" y="136525"/>
            <a:ext cx="82153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30" name="Picture 13" descr="bar_only_black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550275" y="0"/>
            <a:ext cx="593725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xStyles>
    <p:titleStyle>
      <a:lvl1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2pPr>
      <a:lvl3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3pPr>
      <a:lvl4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4pPr>
      <a:lvl5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15000"/>
        </a:spcBef>
        <a:spcAft>
          <a:spcPct val="1500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347663" indent="-233363" algn="l" rtl="0" eaLnBrk="1" fontAlgn="base" hangingPunct="1">
        <a:spcBef>
          <a:spcPct val="15000"/>
        </a:spcBef>
        <a:spcAft>
          <a:spcPct val="15000"/>
        </a:spcAft>
        <a:buClr>
          <a:srgbClr val="00AADD"/>
        </a:buClr>
        <a:buSzPct val="80000"/>
        <a:buFont typeface="Wingdings" pitchFamily="1" charset="2"/>
        <a:buChar char="§"/>
        <a:defRPr sz="2000">
          <a:solidFill>
            <a:schemeClr val="bg1"/>
          </a:solidFill>
          <a:latin typeface="+mn-lt"/>
        </a:defRPr>
      </a:lvl2pPr>
      <a:lvl3pPr marL="690563" indent="-228600" algn="l" rtl="0" eaLnBrk="1" fontAlgn="base" hangingPunct="1">
        <a:spcBef>
          <a:spcPct val="15000"/>
        </a:spcBef>
        <a:spcAft>
          <a:spcPct val="15000"/>
        </a:spcAft>
        <a:buClr>
          <a:srgbClr val="00AADD"/>
        </a:buClr>
        <a:buSzPct val="80000"/>
        <a:buFont typeface="Wingdings" pitchFamily="1" charset="2"/>
        <a:buChar char="§"/>
        <a:defRPr sz="2000">
          <a:solidFill>
            <a:schemeClr val="bg1"/>
          </a:solidFill>
          <a:latin typeface="+mn-lt"/>
        </a:defRPr>
      </a:lvl3pPr>
      <a:lvl4pPr marL="977900" indent="-173038" algn="l" rtl="0" eaLnBrk="1" fontAlgn="base" hangingPunct="1">
        <a:spcBef>
          <a:spcPct val="0"/>
        </a:spcBef>
        <a:spcAft>
          <a:spcPct val="5000"/>
        </a:spcAft>
        <a:buClr>
          <a:schemeClr val="bg1"/>
        </a:buClr>
        <a:buSzPct val="80000"/>
        <a:buFont typeface="Wingdings" pitchFamily="1" charset="2"/>
        <a:buChar char="–"/>
        <a:defRPr sz="2000">
          <a:solidFill>
            <a:schemeClr val="bg1"/>
          </a:solidFill>
          <a:latin typeface="+mn-lt"/>
        </a:defRPr>
      </a:lvl4pPr>
      <a:lvl5pPr marL="17145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1" charset="2"/>
        <a:buChar char="»"/>
        <a:defRPr sz="2000">
          <a:solidFill>
            <a:schemeClr val="bg1"/>
          </a:solidFill>
          <a:latin typeface="+mn-lt"/>
        </a:defRPr>
      </a:lvl5pPr>
      <a:lvl6pPr marL="21717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6pPr>
      <a:lvl7pPr marL="26289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7pPr>
      <a:lvl8pPr marL="30861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8pPr>
      <a:lvl9pPr marL="35433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9" descr="ME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9"/>
          <p:cNvSpPr>
            <a:spLocks noGrp="1" noChangeArrowheads="1"/>
          </p:cNvSpPr>
          <p:nvPr/>
        </p:nvSpPr>
        <p:spPr bwMode="auto">
          <a:xfrm>
            <a:off x="319088" y="2933700"/>
            <a:ext cx="825344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/>
            <a:r>
              <a:rPr lang="en-US" sz="4000" dirty="0">
                <a:solidFill>
                  <a:schemeClr val="bg1"/>
                </a:solidFill>
              </a:rPr>
              <a:t>3ds Max SDK </a:t>
            </a:r>
            <a:r>
              <a:rPr lang="en-US" sz="4000" dirty="0" smtClean="0">
                <a:solidFill>
                  <a:schemeClr val="bg1"/>
                </a:solidFill>
              </a:rPr>
              <a:t>– Materials and 						Textures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76" name="Rectangle 10"/>
          <p:cNvSpPr>
            <a:spLocks noGrp="1" noChangeArrowheads="1"/>
          </p:cNvSpPr>
          <p:nvPr/>
        </p:nvSpPr>
        <p:spPr bwMode="auto">
          <a:xfrm>
            <a:off x="319088" y="3622675"/>
            <a:ext cx="7653337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eaLnBrk="0" hangingPunct="0"/>
            <a:r>
              <a:rPr lang="en-US" sz="2000" b="1" dirty="0" smtClean="0">
                <a:solidFill>
                  <a:schemeClr val="bg1"/>
                </a:solidFill>
              </a:rPr>
              <a:t>Stephen Taylor</a:t>
            </a:r>
            <a:endParaRPr lang="en-US" sz="2000" b="1" dirty="0">
              <a:solidFill>
                <a:schemeClr val="bg1"/>
              </a:solidFill>
            </a:endParaRPr>
          </a:p>
          <a:p>
            <a:pPr eaLnBrk="0" hangingPunct="0"/>
            <a:r>
              <a:rPr lang="en-US" sz="1600" dirty="0" smtClean="0">
                <a:solidFill>
                  <a:schemeClr val="bg1"/>
                </a:solidFill>
              </a:rPr>
              <a:t>Autodesk Developer Consultant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3ds Max Classes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err="1" smtClean="0"/>
              <a:t>MapSampler</a:t>
            </a:r>
            <a:endParaRPr lang="en-CA" dirty="0" smtClean="0"/>
          </a:p>
          <a:p>
            <a:pPr lvl="1"/>
            <a:r>
              <a:rPr lang="en-CA" dirty="0" smtClean="0"/>
              <a:t>Sample &amp; Filter map</a:t>
            </a:r>
            <a:endParaRPr lang="en-CA" dirty="0"/>
          </a:p>
        </p:txBody>
      </p:sp>
      <p:sp>
        <p:nvSpPr>
          <p:cNvPr id="4" name="Rounded Rectangle 3"/>
          <p:cNvSpPr/>
          <p:nvPr/>
        </p:nvSpPr>
        <p:spPr>
          <a:xfrm>
            <a:off x="3541060" y="2209800"/>
            <a:ext cx="1371600" cy="6096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Mtl</a:t>
            </a:r>
            <a:endParaRPr lang="en-CA" dirty="0" smtClean="0"/>
          </a:p>
          <a:p>
            <a:r>
              <a:rPr lang="en-CA" dirty="0" smtClean="0"/>
              <a:t>::Shade</a:t>
            </a:r>
            <a:endParaRPr lang="en-CA" dirty="0"/>
          </a:p>
        </p:txBody>
      </p:sp>
      <p:sp>
        <p:nvSpPr>
          <p:cNvPr id="5" name="Rounded Rectangle 4"/>
          <p:cNvSpPr/>
          <p:nvPr/>
        </p:nvSpPr>
        <p:spPr>
          <a:xfrm>
            <a:off x="5522260" y="2209800"/>
            <a:ext cx="1828800" cy="6096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Texmap</a:t>
            </a:r>
            <a:endParaRPr lang="en-CA" dirty="0" smtClean="0"/>
          </a:p>
          <a:p>
            <a:r>
              <a:rPr lang="en-CA" dirty="0" smtClean="0"/>
              <a:t>::</a:t>
            </a:r>
            <a:r>
              <a:rPr lang="en-CA" dirty="0" err="1" smtClean="0"/>
              <a:t>EvalColor</a:t>
            </a:r>
            <a:endParaRPr lang="en-CA" dirty="0"/>
          </a:p>
        </p:txBody>
      </p:sp>
      <p:sp>
        <p:nvSpPr>
          <p:cNvPr id="6" name="Rounded Rectangle 5"/>
          <p:cNvSpPr/>
          <p:nvPr/>
        </p:nvSpPr>
        <p:spPr>
          <a:xfrm>
            <a:off x="569260" y="2057400"/>
            <a:ext cx="26670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ShadeContext</a:t>
            </a:r>
            <a:endParaRPr lang="en-CA" dirty="0"/>
          </a:p>
        </p:txBody>
      </p:sp>
      <p:sp>
        <p:nvSpPr>
          <p:cNvPr id="7" name="Rounded Rectangle 6"/>
          <p:cNvSpPr/>
          <p:nvPr/>
        </p:nvSpPr>
        <p:spPr>
          <a:xfrm>
            <a:off x="569260" y="2590800"/>
            <a:ext cx="26670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RenderGlobalContext</a:t>
            </a:r>
            <a:endParaRPr lang="en-CA" dirty="0"/>
          </a:p>
        </p:txBody>
      </p:sp>
      <p:sp>
        <p:nvSpPr>
          <p:cNvPr id="8" name="Rounded Rectangle 7"/>
          <p:cNvSpPr/>
          <p:nvPr/>
        </p:nvSpPr>
        <p:spPr>
          <a:xfrm>
            <a:off x="3312460" y="4648200"/>
            <a:ext cx="1676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ParamDlg</a:t>
            </a:r>
            <a:endParaRPr lang="en-CA" dirty="0"/>
          </a:p>
        </p:txBody>
      </p:sp>
      <p:sp>
        <p:nvSpPr>
          <p:cNvPr id="10" name="Rounded Rectangle 9"/>
          <p:cNvSpPr/>
          <p:nvPr/>
        </p:nvSpPr>
        <p:spPr>
          <a:xfrm>
            <a:off x="6665260" y="3886200"/>
            <a:ext cx="21336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UVGen</a:t>
            </a:r>
            <a:endParaRPr lang="en-CA" dirty="0"/>
          </a:p>
        </p:txBody>
      </p:sp>
      <p:sp>
        <p:nvSpPr>
          <p:cNvPr id="11" name="Rounded Rectangle 10"/>
          <p:cNvSpPr/>
          <p:nvPr/>
        </p:nvSpPr>
        <p:spPr>
          <a:xfrm>
            <a:off x="5750860" y="4648200"/>
            <a:ext cx="17526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MapSampler</a:t>
            </a:r>
            <a:endParaRPr lang="en-CA" dirty="0"/>
          </a:p>
        </p:txBody>
      </p:sp>
      <p:sp>
        <p:nvSpPr>
          <p:cNvPr id="12" name="Rounded Rectangle 11"/>
          <p:cNvSpPr/>
          <p:nvPr/>
        </p:nvSpPr>
        <p:spPr>
          <a:xfrm>
            <a:off x="6665260" y="3276600"/>
            <a:ext cx="21336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TextureOutput</a:t>
            </a:r>
            <a:endParaRPr lang="en-CA" dirty="0"/>
          </a:p>
        </p:txBody>
      </p:sp>
      <p:cxnSp>
        <p:nvCxnSpPr>
          <p:cNvPr id="14" name="Straight Arrow Connector 13"/>
          <p:cNvCxnSpPr>
            <a:stCxn id="4" idx="3"/>
            <a:endCxn id="5" idx="1"/>
          </p:cNvCxnSpPr>
          <p:nvPr/>
        </p:nvCxnSpPr>
        <p:spPr>
          <a:xfrm>
            <a:off x="4912660" y="25146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6" idx="3"/>
            <a:endCxn id="4" idx="1"/>
          </p:cNvCxnSpPr>
          <p:nvPr/>
        </p:nvCxnSpPr>
        <p:spPr>
          <a:xfrm>
            <a:off x="3236260" y="2286000"/>
            <a:ext cx="304800" cy="228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7" idx="3"/>
            <a:endCxn id="4" idx="1"/>
          </p:cNvCxnSpPr>
          <p:nvPr/>
        </p:nvCxnSpPr>
        <p:spPr>
          <a:xfrm flipV="1">
            <a:off x="3236260" y="2514600"/>
            <a:ext cx="304800" cy="3048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hape 20"/>
          <p:cNvCxnSpPr>
            <a:stCxn id="5" idx="2"/>
            <a:endCxn id="12" idx="1"/>
          </p:cNvCxnSpPr>
          <p:nvPr/>
        </p:nvCxnSpPr>
        <p:spPr>
          <a:xfrm rot="16200000" flipH="1">
            <a:off x="6189010" y="3067050"/>
            <a:ext cx="723900" cy="2286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5" idx="2"/>
            <a:endCxn id="10" idx="1"/>
          </p:cNvCxnSpPr>
          <p:nvPr/>
        </p:nvCxnSpPr>
        <p:spPr>
          <a:xfrm rot="16200000" flipH="1">
            <a:off x="5903260" y="3352800"/>
            <a:ext cx="1295400" cy="2286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3617260" y="3733800"/>
            <a:ext cx="1828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5065060" y="3733800"/>
            <a:ext cx="1828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3505200" y="1066800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TextBox 42"/>
          <p:cNvSpPr txBox="1"/>
          <p:nvPr/>
        </p:nvSpPr>
        <p:spPr>
          <a:xfrm>
            <a:off x="3810000" y="118782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cxnSp>
        <p:nvCxnSpPr>
          <p:cNvPr id="45" name="Straight Arrow Connector 44"/>
          <p:cNvCxnSpPr>
            <a:stCxn id="42" idx="4"/>
            <a:endCxn id="4" idx="0"/>
          </p:cNvCxnSpPr>
          <p:nvPr/>
        </p:nvCxnSpPr>
        <p:spPr>
          <a:xfrm rot="5400000">
            <a:off x="3961280" y="1941980"/>
            <a:ext cx="533400" cy="2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3ds Max Classes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Both </a:t>
            </a:r>
            <a:r>
              <a:rPr lang="en-CA" dirty="0" err="1" smtClean="0"/>
              <a:t>Mtl</a:t>
            </a:r>
            <a:r>
              <a:rPr lang="en-CA" dirty="0" smtClean="0"/>
              <a:t> &amp; </a:t>
            </a:r>
            <a:r>
              <a:rPr lang="en-CA" dirty="0" err="1" smtClean="0"/>
              <a:t>Texmap</a:t>
            </a:r>
            <a:r>
              <a:rPr lang="en-CA" dirty="0" smtClean="0"/>
              <a:t> can</a:t>
            </a:r>
            <a:br>
              <a:rPr lang="en-CA" dirty="0" smtClean="0"/>
            </a:br>
            <a:r>
              <a:rPr lang="en-CA" dirty="0" smtClean="0"/>
              <a:t>reference </a:t>
            </a:r>
            <a:r>
              <a:rPr lang="en-CA" dirty="0" err="1" smtClean="0"/>
              <a:t>Mtl</a:t>
            </a:r>
            <a:r>
              <a:rPr lang="en-CA" dirty="0" smtClean="0"/>
              <a:t> &amp; </a:t>
            </a:r>
            <a:r>
              <a:rPr lang="en-CA" dirty="0" err="1" smtClean="0"/>
              <a:t>Texmap</a:t>
            </a:r>
            <a:endParaRPr lang="en-CA" dirty="0" smtClean="0"/>
          </a:p>
          <a:p>
            <a:pPr lvl="1"/>
            <a:r>
              <a:rPr lang="en-CA" dirty="0" err="1" smtClean="0"/>
              <a:t>SubMtls</a:t>
            </a:r>
            <a:r>
              <a:rPr lang="en-CA" dirty="0" smtClean="0"/>
              <a:t> &amp; </a:t>
            </a:r>
            <a:r>
              <a:rPr lang="en-CA" dirty="0" err="1" smtClean="0"/>
              <a:t>SubTexmap</a:t>
            </a:r>
            <a:endParaRPr lang="en-CA" dirty="0"/>
          </a:p>
        </p:txBody>
      </p:sp>
      <p:sp>
        <p:nvSpPr>
          <p:cNvPr id="4" name="Rounded Rectangle 3"/>
          <p:cNvSpPr/>
          <p:nvPr/>
        </p:nvSpPr>
        <p:spPr>
          <a:xfrm>
            <a:off x="3541060" y="2209800"/>
            <a:ext cx="1371600" cy="6096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Mtl</a:t>
            </a:r>
            <a:endParaRPr lang="en-CA" dirty="0" smtClean="0"/>
          </a:p>
          <a:p>
            <a:r>
              <a:rPr lang="en-CA" dirty="0" smtClean="0"/>
              <a:t>::Shade</a:t>
            </a:r>
            <a:endParaRPr lang="en-CA" dirty="0"/>
          </a:p>
        </p:txBody>
      </p:sp>
      <p:sp>
        <p:nvSpPr>
          <p:cNvPr id="5" name="Rounded Rectangle 4"/>
          <p:cNvSpPr/>
          <p:nvPr/>
        </p:nvSpPr>
        <p:spPr>
          <a:xfrm>
            <a:off x="5522260" y="2209800"/>
            <a:ext cx="1828800" cy="6096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Texmap</a:t>
            </a:r>
            <a:endParaRPr lang="en-CA" dirty="0" smtClean="0"/>
          </a:p>
          <a:p>
            <a:r>
              <a:rPr lang="en-CA" dirty="0" smtClean="0"/>
              <a:t>::</a:t>
            </a:r>
            <a:r>
              <a:rPr lang="en-CA" dirty="0" err="1" smtClean="0"/>
              <a:t>EvalColor</a:t>
            </a:r>
            <a:endParaRPr lang="en-CA" dirty="0"/>
          </a:p>
        </p:txBody>
      </p:sp>
      <p:sp>
        <p:nvSpPr>
          <p:cNvPr id="6" name="Rounded Rectangle 5"/>
          <p:cNvSpPr/>
          <p:nvPr/>
        </p:nvSpPr>
        <p:spPr>
          <a:xfrm>
            <a:off x="569260" y="2057400"/>
            <a:ext cx="26670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ShadeContext</a:t>
            </a:r>
            <a:endParaRPr lang="en-CA" dirty="0"/>
          </a:p>
        </p:txBody>
      </p:sp>
      <p:sp>
        <p:nvSpPr>
          <p:cNvPr id="7" name="Rounded Rectangle 6"/>
          <p:cNvSpPr/>
          <p:nvPr/>
        </p:nvSpPr>
        <p:spPr>
          <a:xfrm>
            <a:off x="569260" y="2590800"/>
            <a:ext cx="26670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RenderGlobalContext</a:t>
            </a:r>
            <a:endParaRPr lang="en-CA" dirty="0"/>
          </a:p>
        </p:txBody>
      </p:sp>
      <p:sp>
        <p:nvSpPr>
          <p:cNvPr id="8" name="Rounded Rectangle 7"/>
          <p:cNvSpPr/>
          <p:nvPr/>
        </p:nvSpPr>
        <p:spPr>
          <a:xfrm>
            <a:off x="3312460" y="4648200"/>
            <a:ext cx="1676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ParamDlg</a:t>
            </a:r>
            <a:endParaRPr lang="en-CA" dirty="0"/>
          </a:p>
        </p:txBody>
      </p:sp>
      <p:sp>
        <p:nvSpPr>
          <p:cNvPr id="10" name="Rounded Rectangle 9"/>
          <p:cNvSpPr/>
          <p:nvPr/>
        </p:nvSpPr>
        <p:spPr>
          <a:xfrm>
            <a:off x="6665260" y="3886200"/>
            <a:ext cx="21336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UVGen</a:t>
            </a:r>
            <a:endParaRPr lang="en-CA" dirty="0"/>
          </a:p>
        </p:txBody>
      </p:sp>
      <p:sp>
        <p:nvSpPr>
          <p:cNvPr id="11" name="Rounded Rectangle 10"/>
          <p:cNvSpPr/>
          <p:nvPr/>
        </p:nvSpPr>
        <p:spPr>
          <a:xfrm>
            <a:off x="5750860" y="4648200"/>
            <a:ext cx="17526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MapSampler</a:t>
            </a:r>
            <a:endParaRPr lang="en-CA" dirty="0"/>
          </a:p>
        </p:txBody>
      </p:sp>
      <p:sp>
        <p:nvSpPr>
          <p:cNvPr id="12" name="Rounded Rectangle 11"/>
          <p:cNvSpPr/>
          <p:nvPr/>
        </p:nvSpPr>
        <p:spPr>
          <a:xfrm>
            <a:off x="6665260" y="3276600"/>
            <a:ext cx="21336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TextureOutput</a:t>
            </a:r>
            <a:endParaRPr lang="en-CA" dirty="0"/>
          </a:p>
        </p:txBody>
      </p:sp>
      <p:cxnSp>
        <p:nvCxnSpPr>
          <p:cNvPr id="14" name="Straight Arrow Connector 13"/>
          <p:cNvCxnSpPr>
            <a:stCxn id="4" idx="3"/>
            <a:endCxn id="5" idx="1"/>
          </p:cNvCxnSpPr>
          <p:nvPr/>
        </p:nvCxnSpPr>
        <p:spPr>
          <a:xfrm>
            <a:off x="4912660" y="25146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6" idx="3"/>
            <a:endCxn id="4" idx="1"/>
          </p:cNvCxnSpPr>
          <p:nvPr/>
        </p:nvCxnSpPr>
        <p:spPr>
          <a:xfrm>
            <a:off x="3236260" y="2286000"/>
            <a:ext cx="304800" cy="228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7" idx="3"/>
            <a:endCxn id="4" idx="1"/>
          </p:cNvCxnSpPr>
          <p:nvPr/>
        </p:nvCxnSpPr>
        <p:spPr>
          <a:xfrm flipV="1">
            <a:off x="3236260" y="2514600"/>
            <a:ext cx="304800" cy="3048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hape 20"/>
          <p:cNvCxnSpPr>
            <a:stCxn id="5" idx="2"/>
            <a:endCxn id="12" idx="1"/>
          </p:cNvCxnSpPr>
          <p:nvPr/>
        </p:nvCxnSpPr>
        <p:spPr>
          <a:xfrm rot="16200000" flipH="1">
            <a:off x="6189010" y="3067050"/>
            <a:ext cx="723900" cy="2286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5" idx="2"/>
            <a:endCxn id="10" idx="1"/>
          </p:cNvCxnSpPr>
          <p:nvPr/>
        </p:nvCxnSpPr>
        <p:spPr>
          <a:xfrm rot="16200000" flipH="1">
            <a:off x="5903260" y="3352800"/>
            <a:ext cx="1295400" cy="2286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3617260" y="3733800"/>
            <a:ext cx="1828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5065060" y="3733800"/>
            <a:ext cx="1828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3505200" y="1066800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TextBox 42"/>
          <p:cNvSpPr txBox="1"/>
          <p:nvPr/>
        </p:nvSpPr>
        <p:spPr>
          <a:xfrm>
            <a:off x="3810000" y="118782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cxnSp>
        <p:nvCxnSpPr>
          <p:cNvPr id="45" name="Straight Arrow Connector 44"/>
          <p:cNvCxnSpPr>
            <a:stCxn id="42" idx="4"/>
            <a:endCxn id="4" idx="0"/>
          </p:cNvCxnSpPr>
          <p:nvPr/>
        </p:nvCxnSpPr>
        <p:spPr>
          <a:xfrm rot="5400000">
            <a:off x="3961280" y="1941980"/>
            <a:ext cx="533400" cy="2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does the Material do?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Generates pixel </a:t>
            </a:r>
            <a:r>
              <a:rPr lang="en-CA" dirty="0" smtClean="0"/>
              <a:t>color</a:t>
            </a:r>
          </a:p>
          <a:p>
            <a:pPr lvl="1"/>
            <a:r>
              <a:rPr lang="en-CA" dirty="0" smtClean="0"/>
              <a:t>Surface properties and</a:t>
            </a:r>
            <a:br>
              <a:rPr lang="en-CA" dirty="0" smtClean="0"/>
            </a:br>
            <a:r>
              <a:rPr lang="en-CA" dirty="0" smtClean="0"/>
              <a:t>Light Information</a:t>
            </a:r>
            <a:endParaRPr lang="en-CA" dirty="0" smtClean="0"/>
          </a:p>
          <a:p>
            <a:pPr lvl="1"/>
            <a:r>
              <a:rPr lang="en-CA" dirty="0" smtClean="0"/>
              <a:t>Render</a:t>
            </a:r>
          </a:p>
          <a:p>
            <a:pPr lvl="1"/>
            <a:r>
              <a:rPr lang="en-CA" dirty="0" smtClean="0"/>
              <a:t>Real-time</a:t>
            </a:r>
          </a:p>
          <a:p>
            <a:pPr lvl="1"/>
            <a:endParaRPr lang="en-CA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1219200"/>
            <a:ext cx="457200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Input Information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ShadeContext</a:t>
            </a:r>
            <a:endParaRPr lang="en-CA" dirty="0" smtClean="0"/>
          </a:p>
          <a:p>
            <a:pPr lvl="1"/>
            <a:r>
              <a:rPr lang="en-CA" dirty="0" smtClean="0"/>
              <a:t>Object</a:t>
            </a:r>
          </a:p>
          <a:p>
            <a:pPr lvl="2"/>
            <a:r>
              <a:rPr lang="en-CA" dirty="0" smtClean="0"/>
              <a:t>Normal, Surface Point, </a:t>
            </a:r>
            <a:r>
              <a:rPr lang="en-CA" dirty="0" err="1" smtClean="0"/>
              <a:t>MtlID</a:t>
            </a:r>
            <a:endParaRPr lang="en-CA" dirty="0" smtClean="0"/>
          </a:p>
          <a:p>
            <a:pPr lvl="2"/>
            <a:endParaRPr lang="en-CA" dirty="0" smtClean="0"/>
          </a:p>
          <a:p>
            <a:pPr lvl="1"/>
            <a:r>
              <a:rPr lang="en-CA" dirty="0" smtClean="0"/>
              <a:t>Lights</a:t>
            </a:r>
          </a:p>
          <a:p>
            <a:pPr lvl="2"/>
            <a:r>
              <a:rPr lang="en-CA" dirty="0" smtClean="0"/>
              <a:t>Ambient light</a:t>
            </a:r>
          </a:p>
          <a:p>
            <a:pPr lvl="2"/>
            <a:r>
              <a:rPr lang="en-CA" dirty="0" smtClean="0"/>
              <a:t>Function Illuminate</a:t>
            </a:r>
          </a:p>
          <a:p>
            <a:pPr lvl="2"/>
            <a:endParaRPr lang="en-CA" dirty="0" smtClean="0"/>
          </a:p>
          <a:p>
            <a:pPr lvl="1"/>
            <a:r>
              <a:rPr lang="en-CA" dirty="0" smtClean="0"/>
              <a:t>Scene</a:t>
            </a:r>
          </a:p>
          <a:p>
            <a:pPr lvl="2"/>
            <a:r>
              <a:rPr lang="en-CA" dirty="0" err="1" smtClean="0"/>
              <a:t>RenderGlobalContext</a:t>
            </a:r>
            <a:endParaRPr lang="en-CA" dirty="0" smtClean="0"/>
          </a:p>
          <a:p>
            <a:pPr lvl="2"/>
            <a:r>
              <a:rPr lang="en-CA" dirty="0" smtClean="0"/>
              <a:t>Rendering Options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1295400"/>
            <a:ext cx="4629150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</a:t>
            </a:r>
            <a:r>
              <a:rPr lang="en-CA" dirty="0" err="1" smtClean="0"/>
              <a:t>MtlID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Tag faces with an ‘ID’</a:t>
            </a:r>
          </a:p>
          <a:p>
            <a:endParaRPr lang="en-CA" dirty="0" smtClean="0"/>
          </a:p>
          <a:p>
            <a:r>
              <a:rPr lang="en-CA" dirty="0" smtClean="0"/>
              <a:t>ID usage is not defined</a:t>
            </a:r>
          </a:p>
          <a:p>
            <a:pPr lvl="1"/>
            <a:r>
              <a:rPr lang="en-CA" dirty="0" smtClean="0"/>
              <a:t>Max Sub-Object material uses it to</a:t>
            </a:r>
            <a:br>
              <a:rPr lang="en-CA" dirty="0" smtClean="0"/>
            </a:br>
            <a:r>
              <a:rPr lang="en-CA" dirty="0" smtClean="0"/>
              <a:t>display different materials on the same</a:t>
            </a:r>
            <a:br>
              <a:rPr lang="en-CA" dirty="0" smtClean="0"/>
            </a:br>
            <a:r>
              <a:rPr lang="en-CA" dirty="0" smtClean="0"/>
              <a:t>object</a:t>
            </a:r>
          </a:p>
          <a:p>
            <a:pPr lvl="1"/>
            <a:endParaRPr lang="en-CA" dirty="0" smtClean="0"/>
          </a:p>
          <a:p>
            <a:r>
              <a:rPr lang="en-CA" dirty="0" err="1" smtClean="0"/>
              <a:t>Plugin</a:t>
            </a:r>
            <a:r>
              <a:rPr lang="en-CA" dirty="0" smtClean="0"/>
              <a:t> developers can use ID </a:t>
            </a:r>
          </a:p>
          <a:p>
            <a:pPr lvl="1"/>
            <a:r>
              <a:rPr lang="en-CA" dirty="0" smtClean="0"/>
              <a:t>Allow artists to control material at a per-face level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Threading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Max’s renders are multi-threaded</a:t>
            </a:r>
          </a:p>
          <a:p>
            <a:pPr lvl="1"/>
            <a:r>
              <a:rPr lang="en-CA" dirty="0" smtClean="0"/>
              <a:t>Functions involved in rendering must be thread-safe</a:t>
            </a:r>
          </a:p>
          <a:p>
            <a:pPr lvl="2"/>
            <a:r>
              <a:rPr lang="en-CA" dirty="0" err="1" smtClean="0"/>
              <a:t>Mtl</a:t>
            </a:r>
            <a:r>
              <a:rPr lang="en-CA" dirty="0" smtClean="0"/>
              <a:t>::Shade, </a:t>
            </a:r>
            <a:r>
              <a:rPr lang="en-CA" dirty="0" err="1" smtClean="0"/>
              <a:t>Texmap</a:t>
            </a:r>
            <a:r>
              <a:rPr lang="en-CA" dirty="0" smtClean="0"/>
              <a:t>::</a:t>
            </a:r>
            <a:r>
              <a:rPr lang="en-CA" dirty="0" err="1" smtClean="0"/>
              <a:t>EvalColor</a:t>
            </a:r>
            <a:r>
              <a:rPr lang="en-CA" dirty="0" smtClean="0"/>
              <a:t>, Atmospheric::Shade</a:t>
            </a:r>
          </a:p>
          <a:p>
            <a:pPr lvl="1"/>
            <a:r>
              <a:rPr lang="en-CA" dirty="0" smtClean="0"/>
              <a:t>Be careful to guard common data appropriately!</a:t>
            </a:r>
            <a:endParaRPr lang="en-CA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3657600"/>
            <a:ext cx="469582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Sample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Plugin</a:t>
            </a:r>
            <a:r>
              <a:rPr lang="en-CA" dirty="0" smtClean="0"/>
              <a:t>-wizard Generated Project</a:t>
            </a:r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Class inherits from </a:t>
            </a:r>
            <a:r>
              <a:rPr lang="en-CA" dirty="0" err="1" smtClean="0"/>
              <a:t>Mtl</a:t>
            </a:r>
            <a:endParaRPr lang="en-CA" dirty="0" smtClean="0"/>
          </a:p>
          <a:p>
            <a:endParaRPr lang="en-CA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3200400"/>
            <a:ext cx="41052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Sample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Plugin</a:t>
            </a:r>
            <a:r>
              <a:rPr lang="en-CA" dirty="0" smtClean="0"/>
              <a:t>-wizard Generated Project</a:t>
            </a:r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Includes 1 Sub-</a:t>
            </a:r>
            <a:r>
              <a:rPr lang="en-CA" dirty="0" err="1" smtClean="0"/>
              <a:t>Mtl</a:t>
            </a:r>
            <a:r>
              <a:rPr lang="en-CA" dirty="0" smtClean="0"/>
              <a:t> and 0 Sub-</a:t>
            </a:r>
            <a:r>
              <a:rPr lang="en-CA" dirty="0" err="1" smtClean="0"/>
              <a:t>Texmap</a:t>
            </a:r>
            <a:endParaRPr lang="en-CA" dirty="0" smtClean="0"/>
          </a:p>
          <a:p>
            <a:endParaRPr lang="en-C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3200400"/>
            <a:ext cx="38100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Sample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Plugin</a:t>
            </a:r>
            <a:r>
              <a:rPr lang="en-CA" dirty="0" smtClean="0"/>
              <a:t>-wizard Generated Project</a:t>
            </a:r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Basic parameters access</a:t>
            </a:r>
          </a:p>
          <a:p>
            <a:endParaRPr lang="en-C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3276600"/>
            <a:ext cx="49815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Sample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Plugin</a:t>
            </a:r>
            <a:r>
              <a:rPr lang="en-CA" dirty="0" smtClean="0"/>
              <a:t>-wizard Generated Project</a:t>
            </a:r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The important stuff</a:t>
            </a:r>
          </a:p>
          <a:p>
            <a:endParaRPr lang="en-C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3200400"/>
            <a:ext cx="443865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Materials in Max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Define the surface properties of an object</a:t>
            </a:r>
          </a:p>
          <a:p>
            <a:pPr lvl="1"/>
            <a:r>
              <a:rPr lang="en-CA" dirty="0" smtClean="0"/>
              <a:t>Shininess, transparency, color, etc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Add realism to rendered objects</a:t>
            </a:r>
          </a:p>
          <a:p>
            <a:endParaRPr lang="en-CA" dirty="0" smtClean="0"/>
          </a:p>
          <a:p>
            <a:endParaRPr lang="en-CA" dirty="0" smtClean="0"/>
          </a:p>
        </p:txBody>
      </p:sp>
      <p:pic>
        <p:nvPicPr>
          <p:cNvPr id="1026" name="Picture 2" descr="C:\Users\Stephen Taylor\Pictures\glass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2743200"/>
            <a:ext cx="3171825" cy="33337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 Sample Screenshot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371600"/>
            <a:ext cx="82772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Some Color - Task 1 of 3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Current implementation will return 0,0,0</a:t>
            </a:r>
          </a:p>
          <a:p>
            <a:endParaRPr lang="en-CA" dirty="0" smtClean="0"/>
          </a:p>
          <a:p>
            <a:r>
              <a:rPr lang="en-CA" dirty="0" smtClean="0"/>
              <a:t>Implement </a:t>
            </a:r>
            <a:r>
              <a:rPr lang="en-CA" dirty="0" err="1" smtClean="0"/>
              <a:t>GetDiffuse</a:t>
            </a:r>
            <a:r>
              <a:rPr lang="en-CA" dirty="0" smtClean="0"/>
              <a:t> to return a Color value</a:t>
            </a:r>
          </a:p>
          <a:p>
            <a:pPr lvl="1"/>
            <a:r>
              <a:rPr lang="en-CA" dirty="0" smtClean="0"/>
              <a:t>Colors is 3 float values (RGB) between 0.0 and 1.0</a:t>
            </a:r>
            <a:endParaRPr lang="en-CA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3886200"/>
            <a:ext cx="62579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 the Viewport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00200"/>
            <a:ext cx="8267700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3581400"/>
            <a:ext cx="325755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Our Surface information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ShadeContext</a:t>
            </a:r>
            <a:r>
              <a:rPr lang="en-CA" dirty="0" smtClean="0"/>
              <a:t> holds the information of the point under the pixel we are shading</a:t>
            </a:r>
          </a:p>
          <a:p>
            <a:pPr lvl="1"/>
            <a:r>
              <a:rPr lang="en-CA" dirty="0" smtClean="0"/>
              <a:t>P() 	</a:t>
            </a:r>
            <a:r>
              <a:rPr lang="en-CA" dirty="0" smtClean="0"/>
              <a:t>	</a:t>
            </a:r>
            <a:r>
              <a:rPr lang="en-CA" dirty="0" smtClean="0"/>
              <a:t>	- geometry position</a:t>
            </a:r>
          </a:p>
          <a:p>
            <a:pPr lvl="1"/>
            <a:r>
              <a:rPr lang="en-CA" dirty="0" smtClean="0"/>
              <a:t>V() 			- Unit vector towards P</a:t>
            </a:r>
          </a:p>
          <a:p>
            <a:pPr lvl="1"/>
            <a:r>
              <a:rPr lang="en-CA" dirty="0" err="1" smtClean="0"/>
              <a:t>ScreenCoord</a:t>
            </a:r>
            <a:r>
              <a:rPr lang="en-CA" dirty="0" smtClean="0"/>
              <a:t>() 	- Screen coordinates of the shaded pixel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err="1" smtClean="0"/>
              <a:t>ShadeContext</a:t>
            </a:r>
            <a:r>
              <a:rPr lang="en-CA" dirty="0" smtClean="0"/>
              <a:t> offers 3 different </a:t>
            </a:r>
            <a:r>
              <a:rPr lang="en-CA" dirty="0" err="1" smtClean="0"/>
              <a:t>normals</a:t>
            </a:r>
            <a:endParaRPr lang="en-CA" dirty="0" smtClean="0"/>
          </a:p>
          <a:p>
            <a:pPr lvl="1"/>
            <a:r>
              <a:rPr lang="en-CA" dirty="0" smtClean="0"/>
              <a:t>Interpolated Normal</a:t>
            </a:r>
          </a:p>
          <a:p>
            <a:pPr lvl="1"/>
            <a:r>
              <a:rPr lang="en-CA" dirty="0" smtClean="0"/>
              <a:t>Face Normal</a:t>
            </a:r>
          </a:p>
          <a:p>
            <a:pPr lvl="1"/>
            <a:r>
              <a:rPr lang="en-CA" dirty="0" smtClean="0"/>
              <a:t>Original Normal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Calculating Our Shade – Task 2 of 3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Find the appropriate data on the incoming </a:t>
            </a:r>
            <a:r>
              <a:rPr lang="en-CA" dirty="0" err="1" smtClean="0"/>
              <a:t>ShadeContext</a:t>
            </a:r>
            <a:r>
              <a:rPr lang="en-CA" dirty="0" smtClean="0"/>
              <a:t> to calculate our color values in ::Shade</a:t>
            </a:r>
          </a:p>
          <a:p>
            <a:pPr lvl="1"/>
            <a:r>
              <a:rPr lang="en-CA" dirty="0" smtClean="0"/>
              <a:t>We require a normal &amp; to iterate the scene lights in the for </a:t>
            </a:r>
            <a:r>
              <a:rPr lang="en-CA" dirty="0" smtClean="0"/>
              <a:t>loop – the Shade context holds all these values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i="1" dirty="0" smtClean="0"/>
              <a:t>see additional comments in code for more hints</a:t>
            </a:r>
            <a:endParaRPr lang="en-CA" i="1" dirty="0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3581400"/>
            <a:ext cx="647700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Render Shading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Sample sphere rendering with a single light</a:t>
            </a:r>
            <a:endParaRPr lang="en-CA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2743200"/>
            <a:ext cx="457200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Final Task (3 of 3)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We have a single </a:t>
            </a:r>
            <a:r>
              <a:rPr lang="en-CA" dirty="0" err="1" smtClean="0"/>
              <a:t>SubMtl</a:t>
            </a:r>
            <a:endParaRPr lang="en-CA" dirty="0" smtClean="0"/>
          </a:p>
          <a:p>
            <a:r>
              <a:rPr lang="en-CA" dirty="0" smtClean="0"/>
              <a:t>We can use this material instead of our own shading</a:t>
            </a:r>
          </a:p>
          <a:p>
            <a:pPr lvl="1"/>
            <a:r>
              <a:rPr lang="en-CA" dirty="0" smtClean="0"/>
              <a:t>(for example) if the </a:t>
            </a:r>
            <a:r>
              <a:rPr lang="en-CA" dirty="0" err="1" smtClean="0"/>
              <a:t>MtlID</a:t>
            </a:r>
            <a:r>
              <a:rPr lang="en-CA" dirty="0" smtClean="0"/>
              <a:t> is &gt; 2 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Check </a:t>
            </a:r>
            <a:r>
              <a:rPr lang="en-CA" dirty="0" err="1" smtClean="0"/>
              <a:t>MtlID</a:t>
            </a:r>
            <a:r>
              <a:rPr lang="en-CA" dirty="0" smtClean="0"/>
              <a:t> (on </a:t>
            </a:r>
            <a:r>
              <a:rPr lang="en-CA" dirty="0" err="1" smtClean="0"/>
              <a:t>ShadeContext</a:t>
            </a:r>
            <a:r>
              <a:rPr lang="en-CA" dirty="0" smtClean="0"/>
              <a:t>) and pass evaluation to </a:t>
            </a:r>
            <a:r>
              <a:rPr lang="en-CA" dirty="0" err="1" smtClean="0"/>
              <a:t>SubMtl</a:t>
            </a:r>
            <a:r>
              <a:rPr lang="en-CA" dirty="0" smtClean="0"/>
              <a:t> if </a:t>
            </a:r>
            <a:r>
              <a:rPr lang="en-CA" dirty="0" err="1" smtClean="0"/>
              <a:t>MtlID</a:t>
            </a:r>
            <a:r>
              <a:rPr lang="en-CA" dirty="0" smtClean="0"/>
              <a:t> &gt; 2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4114800"/>
            <a:ext cx="66675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Thank You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 lvl="5"/>
            <a:r>
              <a:rPr lang="en-CA" dirty="0" smtClean="0"/>
              <a:t>Stephen.taylor@autodesk.com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Textures in Max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Adds detail to an objects surface</a:t>
            </a:r>
          </a:p>
          <a:p>
            <a:pPr lvl="1"/>
            <a:r>
              <a:rPr lang="en-CA" dirty="0" smtClean="0"/>
              <a:t>Via bitmap or algorithm</a:t>
            </a:r>
          </a:p>
          <a:p>
            <a:pPr lvl="1"/>
            <a:endParaRPr lang="en-CA" dirty="0" smtClean="0"/>
          </a:p>
          <a:p>
            <a:endParaRPr lang="en-CA" dirty="0" smtClean="0"/>
          </a:p>
          <a:p>
            <a:pPr lvl="1"/>
            <a:endParaRPr lang="en-CA" dirty="0" smtClean="0"/>
          </a:p>
          <a:p>
            <a:endParaRPr lang="en-CA" dirty="0"/>
          </a:p>
        </p:txBody>
      </p:sp>
      <p:pic>
        <p:nvPicPr>
          <p:cNvPr id="4" name="Picture 2" descr="C:\Users\Stephen Taylor\Pictures\Tabasco_Bott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1676400"/>
            <a:ext cx="2857500" cy="4572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Maps in Max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Either bitmap, procedural texture, </a:t>
            </a:r>
            <a:br>
              <a:rPr lang="en-CA" dirty="0" smtClean="0"/>
            </a:br>
            <a:r>
              <a:rPr lang="en-CA" dirty="0" smtClean="0"/>
              <a:t>or image processing system</a:t>
            </a:r>
            <a:endParaRPr lang="en-CA" dirty="0"/>
          </a:p>
        </p:txBody>
      </p:sp>
      <p:pic>
        <p:nvPicPr>
          <p:cNvPr id="5" name="Picture 2" descr="C:\Users\Stephen Taylor\Pictures\Tabasco_Bottle.jpg"/>
          <p:cNvPicPr>
            <a:picLocks noChangeAspect="1" noChangeArrowheads="1"/>
          </p:cNvPicPr>
          <p:nvPr/>
        </p:nvPicPr>
        <p:blipFill>
          <a:blip r:embed="rId2">
            <a:lum bright="-6000" contrast="100000"/>
          </a:blip>
          <a:srcRect/>
          <a:stretch>
            <a:fillRect/>
          </a:stretch>
        </p:blipFill>
        <p:spPr bwMode="auto">
          <a:xfrm>
            <a:off x="5486400" y="1676400"/>
            <a:ext cx="2857500" cy="4572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Maps in Max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Either bitmap, procedural texture, </a:t>
            </a:r>
            <a:br>
              <a:rPr lang="en-CA" dirty="0" smtClean="0"/>
            </a:br>
            <a:r>
              <a:rPr lang="en-CA" dirty="0" smtClean="0"/>
              <a:t>or image processing system</a:t>
            </a:r>
          </a:p>
          <a:p>
            <a:pPr lvl="1"/>
            <a:r>
              <a:rPr lang="en-CA" dirty="0" smtClean="0"/>
              <a:t>Composite, Mask, etc</a:t>
            </a:r>
          </a:p>
          <a:p>
            <a:endParaRPr lang="en-CA" dirty="0" smtClean="0"/>
          </a:p>
          <a:p>
            <a:r>
              <a:rPr lang="en-CA" dirty="0" smtClean="0"/>
              <a:t>In other words, all textures are maps,</a:t>
            </a:r>
            <a:br>
              <a:rPr lang="en-CA" dirty="0" smtClean="0"/>
            </a:br>
            <a:r>
              <a:rPr lang="en-CA" dirty="0" smtClean="0"/>
              <a:t>but not all maps are textures.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3ds Max Classes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err="1" smtClean="0"/>
              <a:t>INode</a:t>
            </a:r>
            <a:endParaRPr lang="en-CA" dirty="0" smtClean="0"/>
          </a:p>
          <a:p>
            <a:pPr lvl="1"/>
            <a:r>
              <a:rPr lang="en-CA" dirty="0" smtClean="0"/>
              <a:t>Holds a </a:t>
            </a:r>
            <a:r>
              <a:rPr lang="en-CA" dirty="0" err="1" smtClean="0"/>
              <a:t>Mtl</a:t>
            </a:r>
            <a:r>
              <a:rPr lang="en-CA" dirty="0" smtClean="0"/>
              <a:t> to apply to geometry</a:t>
            </a:r>
          </a:p>
          <a:p>
            <a:r>
              <a:rPr lang="en-CA" dirty="0" err="1" smtClean="0"/>
              <a:t>Mtl</a:t>
            </a:r>
            <a:endParaRPr lang="en-CA" dirty="0" smtClean="0"/>
          </a:p>
          <a:p>
            <a:pPr lvl="1"/>
            <a:r>
              <a:rPr lang="en-CA" dirty="0" smtClean="0"/>
              <a:t>Defines a material</a:t>
            </a:r>
          </a:p>
          <a:p>
            <a:r>
              <a:rPr lang="en-CA" dirty="0" err="1" smtClean="0"/>
              <a:t>Texmap</a:t>
            </a:r>
            <a:endParaRPr lang="en-CA" dirty="0" smtClean="0"/>
          </a:p>
          <a:p>
            <a:pPr lvl="1"/>
            <a:r>
              <a:rPr lang="en-CA" dirty="0" smtClean="0"/>
              <a:t>Defines a map</a:t>
            </a:r>
            <a:endParaRPr lang="en-CA" dirty="0"/>
          </a:p>
        </p:txBody>
      </p:sp>
      <p:sp>
        <p:nvSpPr>
          <p:cNvPr id="4" name="Rounded Rectangle 3"/>
          <p:cNvSpPr/>
          <p:nvPr/>
        </p:nvSpPr>
        <p:spPr>
          <a:xfrm>
            <a:off x="3541060" y="2209800"/>
            <a:ext cx="1371600" cy="6096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Mtl</a:t>
            </a:r>
            <a:endParaRPr lang="en-CA" dirty="0" smtClean="0"/>
          </a:p>
          <a:p>
            <a:r>
              <a:rPr lang="en-CA" dirty="0" smtClean="0"/>
              <a:t>::Shade</a:t>
            </a:r>
            <a:endParaRPr lang="en-CA" dirty="0"/>
          </a:p>
        </p:txBody>
      </p:sp>
      <p:sp>
        <p:nvSpPr>
          <p:cNvPr id="5" name="Rounded Rectangle 4"/>
          <p:cNvSpPr/>
          <p:nvPr/>
        </p:nvSpPr>
        <p:spPr>
          <a:xfrm>
            <a:off x="5522260" y="2209800"/>
            <a:ext cx="1828800" cy="6096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Texmap</a:t>
            </a:r>
            <a:endParaRPr lang="en-CA" dirty="0" smtClean="0"/>
          </a:p>
          <a:p>
            <a:r>
              <a:rPr lang="en-CA" dirty="0" smtClean="0"/>
              <a:t>::</a:t>
            </a:r>
            <a:r>
              <a:rPr lang="en-CA" dirty="0" err="1" smtClean="0"/>
              <a:t>EvalColor</a:t>
            </a:r>
            <a:endParaRPr lang="en-CA" dirty="0"/>
          </a:p>
        </p:txBody>
      </p:sp>
      <p:sp>
        <p:nvSpPr>
          <p:cNvPr id="6" name="Rounded Rectangle 5"/>
          <p:cNvSpPr/>
          <p:nvPr/>
        </p:nvSpPr>
        <p:spPr>
          <a:xfrm>
            <a:off x="569260" y="2057400"/>
            <a:ext cx="26670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ShadeContext</a:t>
            </a:r>
            <a:endParaRPr lang="en-CA" dirty="0"/>
          </a:p>
        </p:txBody>
      </p:sp>
      <p:sp>
        <p:nvSpPr>
          <p:cNvPr id="7" name="Rounded Rectangle 6"/>
          <p:cNvSpPr/>
          <p:nvPr/>
        </p:nvSpPr>
        <p:spPr>
          <a:xfrm>
            <a:off x="569260" y="2590800"/>
            <a:ext cx="26670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RenderGlobalContext</a:t>
            </a:r>
            <a:endParaRPr lang="en-CA" dirty="0"/>
          </a:p>
        </p:txBody>
      </p:sp>
      <p:sp>
        <p:nvSpPr>
          <p:cNvPr id="8" name="Rounded Rectangle 7"/>
          <p:cNvSpPr/>
          <p:nvPr/>
        </p:nvSpPr>
        <p:spPr>
          <a:xfrm>
            <a:off x="3312460" y="4648200"/>
            <a:ext cx="1676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ParamDlg</a:t>
            </a:r>
            <a:endParaRPr lang="en-CA" dirty="0"/>
          </a:p>
        </p:txBody>
      </p:sp>
      <p:sp>
        <p:nvSpPr>
          <p:cNvPr id="10" name="Rounded Rectangle 9"/>
          <p:cNvSpPr/>
          <p:nvPr/>
        </p:nvSpPr>
        <p:spPr>
          <a:xfrm>
            <a:off x="6665260" y="3886200"/>
            <a:ext cx="21336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UVGen</a:t>
            </a:r>
            <a:endParaRPr lang="en-CA" dirty="0"/>
          </a:p>
        </p:txBody>
      </p:sp>
      <p:sp>
        <p:nvSpPr>
          <p:cNvPr id="11" name="Rounded Rectangle 10"/>
          <p:cNvSpPr/>
          <p:nvPr/>
        </p:nvSpPr>
        <p:spPr>
          <a:xfrm>
            <a:off x="5750860" y="4648200"/>
            <a:ext cx="17526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MapSampler</a:t>
            </a:r>
            <a:endParaRPr lang="en-CA" dirty="0"/>
          </a:p>
        </p:txBody>
      </p:sp>
      <p:sp>
        <p:nvSpPr>
          <p:cNvPr id="12" name="Rounded Rectangle 11"/>
          <p:cNvSpPr/>
          <p:nvPr/>
        </p:nvSpPr>
        <p:spPr>
          <a:xfrm>
            <a:off x="6665260" y="3276600"/>
            <a:ext cx="21336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TextureOutput</a:t>
            </a:r>
            <a:endParaRPr lang="en-CA" dirty="0"/>
          </a:p>
        </p:txBody>
      </p:sp>
      <p:cxnSp>
        <p:nvCxnSpPr>
          <p:cNvPr id="14" name="Straight Arrow Connector 13"/>
          <p:cNvCxnSpPr>
            <a:stCxn id="4" idx="3"/>
            <a:endCxn id="5" idx="1"/>
          </p:cNvCxnSpPr>
          <p:nvPr/>
        </p:nvCxnSpPr>
        <p:spPr>
          <a:xfrm>
            <a:off x="4912660" y="25146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6" idx="3"/>
            <a:endCxn id="4" idx="1"/>
          </p:cNvCxnSpPr>
          <p:nvPr/>
        </p:nvCxnSpPr>
        <p:spPr>
          <a:xfrm>
            <a:off x="3236260" y="2286000"/>
            <a:ext cx="304800" cy="228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7" idx="3"/>
            <a:endCxn id="4" idx="1"/>
          </p:cNvCxnSpPr>
          <p:nvPr/>
        </p:nvCxnSpPr>
        <p:spPr>
          <a:xfrm flipV="1">
            <a:off x="3236260" y="2514600"/>
            <a:ext cx="304800" cy="3048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hape 20"/>
          <p:cNvCxnSpPr>
            <a:stCxn id="5" idx="2"/>
            <a:endCxn id="12" idx="1"/>
          </p:cNvCxnSpPr>
          <p:nvPr/>
        </p:nvCxnSpPr>
        <p:spPr>
          <a:xfrm rot="16200000" flipH="1">
            <a:off x="6189010" y="3067050"/>
            <a:ext cx="723900" cy="2286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5" idx="2"/>
            <a:endCxn id="10" idx="1"/>
          </p:cNvCxnSpPr>
          <p:nvPr/>
        </p:nvCxnSpPr>
        <p:spPr>
          <a:xfrm rot="16200000" flipH="1">
            <a:off x="5903260" y="3352800"/>
            <a:ext cx="1295400" cy="2286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3617260" y="3733800"/>
            <a:ext cx="1828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5065060" y="3733800"/>
            <a:ext cx="1828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3505200" y="1066800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TextBox 42"/>
          <p:cNvSpPr txBox="1"/>
          <p:nvPr/>
        </p:nvSpPr>
        <p:spPr>
          <a:xfrm>
            <a:off x="3810000" y="118782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cxnSp>
        <p:nvCxnSpPr>
          <p:cNvPr id="45" name="Straight Arrow Connector 44"/>
          <p:cNvCxnSpPr>
            <a:stCxn id="42" idx="4"/>
            <a:endCxn id="4" idx="0"/>
          </p:cNvCxnSpPr>
          <p:nvPr/>
        </p:nvCxnSpPr>
        <p:spPr>
          <a:xfrm rot="5400000">
            <a:off x="3961280" y="1941980"/>
            <a:ext cx="533400" cy="2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3ds Max Classes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err="1" smtClean="0"/>
              <a:t>ShadeContext</a:t>
            </a:r>
            <a:endParaRPr lang="en-CA" dirty="0" smtClean="0"/>
          </a:p>
          <a:p>
            <a:pPr lvl="1"/>
            <a:r>
              <a:rPr lang="en-CA" dirty="0" smtClean="0"/>
              <a:t>Information calculating pixel color</a:t>
            </a:r>
          </a:p>
          <a:p>
            <a:r>
              <a:rPr lang="en-CA" dirty="0" err="1" smtClean="0"/>
              <a:t>RenderGlobalContext</a:t>
            </a:r>
            <a:endParaRPr lang="en-CA" dirty="0" smtClean="0"/>
          </a:p>
          <a:p>
            <a:pPr lvl="1"/>
            <a:r>
              <a:rPr lang="en-CA" dirty="0" smtClean="0"/>
              <a:t>Rendering environment</a:t>
            </a:r>
            <a:br>
              <a:rPr lang="en-CA" dirty="0" smtClean="0"/>
            </a:br>
            <a:r>
              <a:rPr lang="en-CA" dirty="0" smtClean="0"/>
              <a:t>information</a:t>
            </a:r>
            <a:endParaRPr lang="en-CA" dirty="0"/>
          </a:p>
        </p:txBody>
      </p:sp>
      <p:sp>
        <p:nvSpPr>
          <p:cNvPr id="4" name="Rounded Rectangle 3"/>
          <p:cNvSpPr/>
          <p:nvPr/>
        </p:nvSpPr>
        <p:spPr>
          <a:xfrm>
            <a:off x="3541060" y="2209800"/>
            <a:ext cx="1371600" cy="6096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Mtl</a:t>
            </a:r>
            <a:endParaRPr lang="en-CA" dirty="0" smtClean="0"/>
          </a:p>
          <a:p>
            <a:r>
              <a:rPr lang="en-CA" dirty="0" smtClean="0"/>
              <a:t>::Shade</a:t>
            </a:r>
            <a:endParaRPr lang="en-CA" dirty="0"/>
          </a:p>
        </p:txBody>
      </p:sp>
      <p:sp>
        <p:nvSpPr>
          <p:cNvPr id="5" name="Rounded Rectangle 4"/>
          <p:cNvSpPr/>
          <p:nvPr/>
        </p:nvSpPr>
        <p:spPr>
          <a:xfrm>
            <a:off x="5522260" y="2209800"/>
            <a:ext cx="1828800" cy="6096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Texmap</a:t>
            </a:r>
            <a:endParaRPr lang="en-CA" dirty="0" smtClean="0"/>
          </a:p>
          <a:p>
            <a:r>
              <a:rPr lang="en-CA" dirty="0" smtClean="0"/>
              <a:t>::</a:t>
            </a:r>
            <a:r>
              <a:rPr lang="en-CA" dirty="0" err="1" smtClean="0"/>
              <a:t>EvalColor</a:t>
            </a:r>
            <a:endParaRPr lang="en-CA" dirty="0"/>
          </a:p>
        </p:txBody>
      </p:sp>
      <p:sp>
        <p:nvSpPr>
          <p:cNvPr id="6" name="Rounded Rectangle 5"/>
          <p:cNvSpPr/>
          <p:nvPr/>
        </p:nvSpPr>
        <p:spPr>
          <a:xfrm>
            <a:off x="569260" y="2057400"/>
            <a:ext cx="26670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ShadeContext</a:t>
            </a:r>
            <a:endParaRPr lang="en-CA" dirty="0"/>
          </a:p>
        </p:txBody>
      </p:sp>
      <p:sp>
        <p:nvSpPr>
          <p:cNvPr id="7" name="Rounded Rectangle 6"/>
          <p:cNvSpPr/>
          <p:nvPr/>
        </p:nvSpPr>
        <p:spPr>
          <a:xfrm>
            <a:off x="569260" y="2590800"/>
            <a:ext cx="26670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RenderGlobalContext</a:t>
            </a:r>
            <a:endParaRPr lang="en-CA" dirty="0"/>
          </a:p>
        </p:txBody>
      </p:sp>
      <p:sp>
        <p:nvSpPr>
          <p:cNvPr id="8" name="Rounded Rectangle 7"/>
          <p:cNvSpPr/>
          <p:nvPr/>
        </p:nvSpPr>
        <p:spPr>
          <a:xfrm>
            <a:off x="3312460" y="4648200"/>
            <a:ext cx="1676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ParamDlg</a:t>
            </a:r>
            <a:endParaRPr lang="en-CA" dirty="0"/>
          </a:p>
        </p:txBody>
      </p:sp>
      <p:sp>
        <p:nvSpPr>
          <p:cNvPr id="10" name="Rounded Rectangle 9"/>
          <p:cNvSpPr/>
          <p:nvPr/>
        </p:nvSpPr>
        <p:spPr>
          <a:xfrm>
            <a:off x="6665260" y="3886200"/>
            <a:ext cx="21336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UVGen</a:t>
            </a:r>
            <a:endParaRPr lang="en-CA" dirty="0"/>
          </a:p>
        </p:txBody>
      </p:sp>
      <p:sp>
        <p:nvSpPr>
          <p:cNvPr id="11" name="Rounded Rectangle 10"/>
          <p:cNvSpPr/>
          <p:nvPr/>
        </p:nvSpPr>
        <p:spPr>
          <a:xfrm>
            <a:off x="5750860" y="4648200"/>
            <a:ext cx="17526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MapSampler</a:t>
            </a:r>
            <a:endParaRPr lang="en-CA" dirty="0"/>
          </a:p>
        </p:txBody>
      </p:sp>
      <p:sp>
        <p:nvSpPr>
          <p:cNvPr id="12" name="Rounded Rectangle 11"/>
          <p:cNvSpPr/>
          <p:nvPr/>
        </p:nvSpPr>
        <p:spPr>
          <a:xfrm>
            <a:off x="6665260" y="3276600"/>
            <a:ext cx="21336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TextureOutput</a:t>
            </a:r>
            <a:endParaRPr lang="en-CA" dirty="0"/>
          </a:p>
        </p:txBody>
      </p:sp>
      <p:cxnSp>
        <p:nvCxnSpPr>
          <p:cNvPr id="14" name="Straight Arrow Connector 13"/>
          <p:cNvCxnSpPr>
            <a:stCxn id="4" idx="3"/>
            <a:endCxn id="5" idx="1"/>
          </p:cNvCxnSpPr>
          <p:nvPr/>
        </p:nvCxnSpPr>
        <p:spPr>
          <a:xfrm>
            <a:off x="4912660" y="25146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6" idx="3"/>
            <a:endCxn id="4" idx="1"/>
          </p:cNvCxnSpPr>
          <p:nvPr/>
        </p:nvCxnSpPr>
        <p:spPr>
          <a:xfrm>
            <a:off x="3236260" y="2286000"/>
            <a:ext cx="304800" cy="228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7" idx="3"/>
            <a:endCxn id="4" idx="1"/>
          </p:cNvCxnSpPr>
          <p:nvPr/>
        </p:nvCxnSpPr>
        <p:spPr>
          <a:xfrm flipV="1">
            <a:off x="3236260" y="2514600"/>
            <a:ext cx="304800" cy="3048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hape 20"/>
          <p:cNvCxnSpPr>
            <a:stCxn id="5" idx="2"/>
            <a:endCxn id="12" idx="1"/>
          </p:cNvCxnSpPr>
          <p:nvPr/>
        </p:nvCxnSpPr>
        <p:spPr>
          <a:xfrm rot="16200000" flipH="1">
            <a:off x="6189010" y="3067050"/>
            <a:ext cx="723900" cy="2286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5" idx="2"/>
            <a:endCxn id="10" idx="1"/>
          </p:cNvCxnSpPr>
          <p:nvPr/>
        </p:nvCxnSpPr>
        <p:spPr>
          <a:xfrm rot="16200000" flipH="1">
            <a:off x="5903260" y="3352800"/>
            <a:ext cx="1295400" cy="2286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3617260" y="3733800"/>
            <a:ext cx="1828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5065060" y="3733800"/>
            <a:ext cx="1828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3505200" y="1066800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TextBox 42"/>
          <p:cNvSpPr txBox="1"/>
          <p:nvPr/>
        </p:nvSpPr>
        <p:spPr>
          <a:xfrm>
            <a:off x="3810000" y="118782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cxnSp>
        <p:nvCxnSpPr>
          <p:cNvPr id="45" name="Straight Arrow Connector 44"/>
          <p:cNvCxnSpPr>
            <a:stCxn id="42" idx="4"/>
            <a:endCxn id="4" idx="0"/>
          </p:cNvCxnSpPr>
          <p:nvPr/>
        </p:nvCxnSpPr>
        <p:spPr>
          <a:xfrm rot="5400000">
            <a:off x="3961280" y="1941980"/>
            <a:ext cx="533400" cy="2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3ds Max Classes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err="1" smtClean="0"/>
              <a:t>ParamDlg</a:t>
            </a:r>
            <a:endParaRPr lang="en-CA" dirty="0" smtClean="0"/>
          </a:p>
          <a:p>
            <a:pPr lvl="1"/>
            <a:r>
              <a:rPr lang="en-CA" dirty="0" smtClean="0"/>
              <a:t>Handles displaying UI </a:t>
            </a:r>
            <a:br>
              <a:rPr lang="en-CA" dirty="0" smtClean="0"/>
            </a:br>
            <a:r>
              <a:rPr lang="en-CA" dirty="0" smtClean="0"/>
              <a:t>in </a:t>
            </a:r>
            <a:r>
              <a:rPr lang="en-CA" dirty="0" err="1" smtClean="0"/>
              <a:t>Mtl</a:t>
            </a:r>
            <a:r>
              <a:rPr lang="en-CA" dirty="0" smtClean="0"/>
              <a:t> Editor</a:t>
            </a:r>
            <a:endParaRPr lang="en-CA" dirty="0"/>
          </a:p>
        </p:txBody>
      </p:sp>
      <p:sp>
        <p:nvSpPr>
          <p:cNvPr id="4" name="Rounded Rectangle 3"/>
          <p:cNvSpPr/>
          <p:nvPr/>
        </p:nvSpPr>
        <p:spPr>
          <a:xfrm>
            <a:off x="3541060" y="2209800"/>
            <a:ext cx="1371600" cy="6096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Mtl</a:t>
            </a:r>
            <a:endParaRPr lang="en-CA" dirty="0" smtClean="0"/>
          </a:p>
          <a:p>
            <a:r>
              <a:rPr lang="en-CA" dirty="0" smtClean="0"/>
              <a:t>::Shade</a:t>
            </a:r>
            <a:endParaRPr lang="en-CA" dirty="0"/>
          </a:p>
        </p:txBody>
      </p:sp>
      <p:sp>
        <p:nvSpPr>
          <p:cNvPr id="5" name="Rounded Rectangle 4"/>
          <p:cNvSpPr/>
          <p:nvPr/>
        </p:nvSpPr>
        <p:spPr>
          <a:xfrm>
            <a:off x="5522260" y="2209800"/>
            <a:ext cx="1828800" cy="6096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Texmap</a:t>
            </a:r>
            <a:endParaRPr lang="en-CA" dirty="0" smtClean="0"/>
          </a:p>
          <a:p>
            <a:r>
              <a:rPr lang="en-CA" dirty="0" smtClean="0"/>
              <a:t>::</a:t>
            </a:r>
            <a:r>
              <a:rPr lang="en-CA" dirty="0" err="1" smtClean="0"/>
              <a:t>EvalColor</a:t>
            </a:r>
            <a:endParaRPr lang="en-CA" dirty="0"/>
          </a:p>
        </p:txBody>
      </p:sp>
      <p:sp>
        <p:nvSpPr>
          <p:cNvPr id="6" name="Rounded Rectangle 5"/>
          <p:cNvSpPr/>
          <p:nvPr/>
        </p:nvSpPr>
        <p:spPr>
          <a:xfrm>
            <a:off x="569260" y="2057400"/>
            <a:ext cx="26670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ShadeContext</a:t>
            </a:r>
            <a:endParaRPr lang="en-CA" dirty="0"/>
          </a:p>
        </p:txBody>
      </p:sp>
      <p:sp>
        <p:nvSpPr>
          <p:cNvPr id="7" name="Rounded Rectangle 6"/>
          <p:cNvSpPr/>
          <p:nvPr/>
        </p:nvSpPr>
        <p:spPr>
          <a:xfrm>
            <a:off x="569260" y="2590800"/>
            <a:ext cx="26670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RenderGlobalContext</a:t>
            </a:r>
            <a:endParaRPr lang="en-CA" dirty="0"/>
          </a:p>
        </p:txBody>
      </p:sp>
      <p:sp>
        <p:nvSpPr>
          <p:cNvPr id="8" name="Rounded Rectangle 7"/>
          <p:cNvSpPr/>
          <p:nvPr/>
        </p:nvSpPr>
        <p:spPr>
          <a:xfrm>
            <a:off x="3312460" y="4648200"/>
            <a:ext cx="1676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ParamDlg</a:t>
            </a:r>
            <a:endParaRPr lang="en-CA" dirty="0"/>
          </a:p>
        </p:txBody>
      </p:sp>
      <p:sp>
        <p:nvSpPr>
          <p:cNvPr id="10" name="Rounded Rectangle 9"/>
          <p:cNvSpPr/>
          <p:nvPr/>
        </p:nvSpPr>
        <p:spPr>
          <a:xfrm>
            <a:off x="6665260" y="3886200"/>
            <a:ext cx="21336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UVGen</a:t>
            </a:r>
            <a:endParaRPr lang="en-CA" dirty="0"/>
          </a:p>
        </p:txBody>
      </p:sp>
      <p:sp>
        <p:nvSpPr>
          <p:cNvPr id="11" name="Rounded Rectangle 10"/>
          <p:cNvSpPr/>
          <p:nvPr/>
        </p:nvSpPr>
        <p:spPr>
          <a:xfrm>
            <a:off x="5750860" y="4648200"/>
            <a:ext cx="17526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MapSampler</a:t>
            </a:r>
            <a:endParaRPr lang="en-CA" dirty="0"/>
          </a:p>
        </p:txBody>
      </p:sp>
      <p:sp>
        <p:nvSpPr>
          <p:cNvPr id="12" name="Rounded Rectangle 11"/>
          <p:cNvSpPr/>
          <p:nvPr/>
        </p:nvSpPr>
        <p:spPr>
          <a:xfrm>
            <a:off x="6665260" y="3276600"/>
            <a:ext cx="21336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TextureOutput</a:t>
            </a:r>
            <a:endParaRPr lang="en-CA" dirty="0"/>
          </a:p>
        </p:txBody>
      </p:sp>
      <p:cxnSp>
        <p:nvCxnSpPr>
          <p:cNvPr id="14" name="Straight Arrow Connector 13"/>
          <p:cNvCxnSpPr>
            <a:stCxn id="4" idx="3"/>
            <a:endCxn id="5" idx="1"/>
          </p:cNvCxnSpPr>
          <p:nvPr/>
        </p:nvCxnSpPr>
        <p:spPr>
          <a:xfrm>
            <a:off x="4912660" y="25146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6" idx="3"/>
            <a:endCxn id="4" idx="1"/>
          </p:cNvCxnSpPr>
          <p:nvPr/>
        </p:nvCxnSpPr>
        <p:spPr>
          <a:xfrm>
            <a:off x="3236260" y="2286000"/>
            <a:ext cx="304800" cy="228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7" idx="3"/>
            <a:endCxn id="4" idx="1"/>
          </p:cNvCxnSpPr>
          <p:nvPr/>
        </p:nvCxnSpPr>
        <p:spPr>
          <a:xfrm flipV="1">
            <a:off x="3236260" y="2514600"/>
            <a:ext cx="304800" cy="3048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hape 20"/>
          <p:cNvCxnSpPr>
            <a:stCxn id="5" idx="2"/>
            <a:endCxn id="12" idx="1"/>
          </p:cNvCxnSpPr>
          <p:nvPr/>
        </p:nvCxnSpPr>
        <p:spPr>
          <a:xfrm rot="16200000" flipH="1">
            <a:off x="6189010" y="3067050"/>
            <a:ext cx="723900" cy="2286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5" idx="2"/>
            <a:endCxn id="10" idx="1"/>
          </p:cNvCxnSpPr>
          <p:nvPr/>
        </p:nvCxnSpPr>
        <p:spPr>
          <a:xfrm rot="16200000" flipH="1">
            <a:off x="5903260" y="3352800"/>
            <a:ext cx="1295400" cy="2286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3617260" y="3733800"/>
            <a:ext cx="1828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5065060" y="3733800"/>
            <a:ext cx="1828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3505200" y="1066800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TextBox 42"/>
          <p:cNvSpPr txBox="1"/>
          <p:nvPr/>
        </p:nvSpPr>
        <p:spPr>
          <a:xfrm>
            <a:off x="3810000" y="118782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cxnSp>
        <p:nvCxnSpPr>
          <p:cNvPr id="45" name="Straight Arrow Connector 44"/>
          <p:cNvCxnSpPr>
            <a:stCxn id="42" idx="4"/>
            <a:endCxn id="4" idx="0"/>
          </p:cNvCxnSpPr>
          <p:nvPr/>
        </p:nvCxnSpPr>
        <p:spPr>
          <a:xfrm rot="5400000">
            <a:off x="3961280" y="1941980"/>
            <a:ext cx="533400" cy="2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3ds Max Classes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err="1" smtClean="0"/>
              <a:t>TextureOutput</a:t>
            </a:r>
            <a:endParaRPr lang="en-CA" dirty="0" smtClean="0"/>
          </a:p>
          <a:p>
            <a:pPr lvl="1"/>
            <a:r>
              <a:rPr lang="en-CA" dirty="0" smtClean="0"/>
              <a:t>Common options for modifying</a:t>
            </a:r>
            <a:br>
              <a:rPr lang="en-CA" dirty="0" smtClean="0"/>
            </a:br>
            <a:r>
              <a:rPr lang="en-CA" dirty="0" smtClean="0"/>
              <a:t>output color</a:t>
            </a:r>
          </a:p>
          <a:p>
            <a:r>
              <a:rPr lang="en-CA" dirty="0" err="1" smtClean="0"/>
              <a:t>UVGen</a:t>
            </a:r>
            <a:endParaRPr lang="en-CA" dirty="0" smtClean="0"/>
          </a:p>
          <a:p>
            <a:pPr lvl="1"/>
            <a:r>
              <a:rPr lang="en-CA" dirty="0" smtClean="0"/>
              <a:t>Common options for </a:t>
            </a:r>
            <a:br>
              <a:rPr lang="en-CA" dirty="0" smtClean="0"/>
            </a:br>
            <a:r>
              <a:rPr lang="en-CA" dirty="0" smtClean="0"/>
              <a:t>creating UV coordinates.</a:t>
            </a:r>
            <a:endParaRPr lang="en-CA" dirty="0"/>
          </a:p>
        </p:txBody>
      </p:sp>
      <p:sp>
        <p:nvSpPr>
          <p:cNvPr id="4" name="Rounded Rectangle 3"/>
          <p:cNvSpPr/>
          <p:nvPr/>
        </p:nvSpPr>
        <p:spPr>
          <a:xfrm>
            <a:off x="3541060" y="2209800"/>
            <a:ext cx="1371600" cy="6096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Mtl</a:t>
            </a:r>
            <a:endParaRPr lang="en-CA" dirty="0" smtClean="0"/>
          </a:p>
          <a:p>
            <a:r>
              <a:rPr lang="en-CA" dirty="0" smtClean="0"/>
              <a:t>::Shade</a:t>
            </a:r>
            <a:endParaRPr lang="en-CA" dirty="0"/>
          </a:p>
        </p:txBody>
      </p:sp>
      <p:sp>
        <p:nvSpPr>
          <p:cNvPr id="5" name="Rounded Rectangle 4"/>
          <p:cNvSpPr/>
          <p:nvPr/>
        </p:nvSpPr>
        <p:spPr>
          <a:xfrm>
            <a:off x="5522260" y="2209800"/>
            <a:ext cx="1828800" cy="6096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Texmap</a:t>
            </a:r>
            <a:endParaRPr lang="en-CA" dirty="0" smtClean="0"/>
          </a:p>
          <a:p>
            <a:r>
              <a:rPr lang="en-CA" dirty="0" smtClean="0"/>
              <a:t>::</a:t>
            </a:r>
            <a:r>
              <a:rPr lang="en-CA" dirty="0" err="1" smtClean="0"/>
              <a:t>EvalColor</a:t>
            </a:r>
            <a:endParaRPr lang="en-CA" dirty="0"/>
          </a:p>
        </p:txBody>
      </p:sp>
      <p:sp>
        <p:nvSpPr>
          <p:cNvPr id="6" name="Rounded Rectangle 5"/>
          <p:cNvSpPr/>
          <p:nvPr/>
        </p:nvSpPr>
        <p:spPr>
          <a:xfrm>
            <a:off x="569260" y="2057400"/>
            <a:ext cx="26670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ShadeContext</a:t>
            </a:r>
            <a:endParaRPr lang="en-CA" dirty="0"/>
          </a:p>
        </p:txBody>
      </p:sp>
      <p:sp>
        <p:nvSpPr>
          <p:cNvPr id="7" name="Rounded Rectangle 6"/>
          <p:cNvSpPr/>
          <p:nvPr/>
        </p:nvSpPr>
        <p:spPr>
          <a:xfrm>
            <a:off x="569260" y="2590800"/>
            <a:ext cx="26670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RenderGlobalContext</a:t>
            </a:r>
            <a:endParaRPr lang="en-CA" dirty="0"/>
          </a:p>
        </p:txBody>
      </p:sp>
      <p:sp>
        <p:nvSpPr>
          <p:cNvPr id="8" name="Rounded Rectangle 7"/>
          <p:cNvSpPr/>
          <p:nvPr/>
        </p:nvSpPr>
        <p:spPr>
          <a:xfrm>
            <a:off x="3312460" y="4648200"/>
            <a:ext cx="1676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ParamDlg</a:t>
            </a:r>
            <a:endParaRPr lang="en-CA" dirty="0"/>
          </a:p>
        </p:txBody>
      </p:sp>
      <p:sp>
        <p:nvSpPr>
          <p:cNvPr id="10" name="Rounded Rectangle 9"/>
          <p:cNvSpPr/>
          <p:nvPr/>
        </p:nvSpPr>
        <p:spPr>
          <a:xfrm>
            <a:off x="6665260" y="3886200"/>
            <a:ext cx="21336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UVGen</a:t>
            </a:r>
            <a:endParaRPr lang="en-CA" dirty="0"/>
          </a:p>
        </p:txBody>
      </p:sp>
      <p:sp>
        <p:nvSpPr>
          <p:cNvPr id="11" name="Rounded Rectangle 10"/>
          <p:cNvSpPr/>
          <p:nvPr/>
        </p:nvSpPr>
        <p:spPr>
          <a:xfrm>
            <a:off x="5750860" y="4648200"/>
            <a:ext cx="17526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MapSampler</a:t>
            </a:r>
            <a:endParaRPr lang="en-CA" dirty="0"/>
          </a:p>
        </p:txBody>
      </p:sp>
      <p:sp>
        <p:nvSpPr>
          <p:cNvPr id="12" name="Rounded Rectangle 11"/>
          <p:cNvSpPr/>
          <p:nvPr/>
        </p:nvSpPr>
        <p:spPr>
          <a:xfrm>
            <a:off x="6665260" y="3276600"/>
            <a:ext cx="21336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 smtClean="0"/>
              <a:t>TextureOutput</a:t>
            </a:r>
            <a:endParaRPr lang="en-CA" dirty="0"/>
          </a:p>
        </p:txBody>
      </p:sp>
      <p:cxnSp>
        <p:nvCxnSpPr>
          <p:cNvPr id="14" name="Straight Arrow Connector 13"/>
          <p:cNvCxnSpPr>
            <a:stCxn id="4" idx="3"/>
            <a:endCxn id="5" idx="1"/>
          </p:cNvCxnSpPr>
          <p:nvPr/>
        </p:nvCxnSpPr>
        <p:spPr>
          <a:xfrm>
            <a:off x="4912660" y="25146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6" idx="3"/>
            <a:endCxn id="4" idx="1"/>
          </p:cNvCxnSpPr>
          <p:nvPr/>
        </p:nvCxnSpPr>
        <p:spPr>
          <a:xfrm>
            <a:off x="3236260" y="2286000"/>
            <a:ext cx="304800" cy="228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7" idx="3"/>
            <a:endCxn id="4" idx="1"/>
          </p:cNvCxnSpPr>
          <p:nvPr/>
        </p:nvCxnSpPr>
        <p:spPr>
          <a:xfrm flipV="1">
            <a:off x="3236260" y="2514600"/>
            <a:ext cx="304800" cy="3048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hape 20"/>
          <p:cNvCxnSpPr>
            <a:stCxn id="5" idx="2"/>
            <a:endCxn id="12" idx="1"/>
          </p:cNvCxnSpPr>
          <p:nvPr/>
        </p:nvCxnSpPr>
        <p:spPr>
          <a:xfrm rot="16200000" flipH="1">
            <a:off x="6189010" y="3067050"/>
            <a:ext cx="723900" cy="2286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5" idx="2"/>
            <a:endCxn id="10" idx="1"/>
          </p:cNvCxnSpPr>
          <p:nvPr/>
        </p:nvCxnSpPr>
        <p:spPr>
          <a:xfrm rot="16200000" flipH="1">
            <a:off x="5903260" y="3352800"/>
            <a:ext cx="1295400" cy="2286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3617260" y="3733800"/>
            <a:ext cx="1828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5065060" y="3733800"/>
            <a:ext cx="1828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3505200" y="1066800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TextBox 42"/>
          <p:cNvSpPr txBox="1"/>
          <p:nvPr/>
        </p:nvSpPr>
        <p:spPr>
          <a:xfrm>
            <a:off x="3810000" y="1187825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cxnSp>
        <p:nvCxnSpPr>
          <p:cNvPr id="45" name="Straight Arrow Connector 44"/>
          <p:cNvCxnSpPr>
            <a:stCxn id="42" idx="4"/>
            <a:endCxn id="4" idx="0"/>
          </p:cNvCxnSpPr>
          <p:nvPr/>
        </p:nvCxnSpPr>
        <p:spPr>
          <a:xfrm rot="5400000">
            <a:off x="3961280" y="1941980"/>
            <a:ext cx="533400" cy="2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1_blank">
  <a:themeElements>
    <a:clrScheme name="1_blank 2">
      <a:dk1>
        <a:srgbClr val="000000"/>
      </a:dk1>
      <a:lt1>
        <a:srgbClr val="FFFFFF"/>
      </a:lt1>
      <a:dk2>
        <a:srgbClr val="000000"/>
      </a:dk2>
      <a:lt2>
        <a:srgbClr val="CCCCCC"/>
      </a:lt2>
      <a:accent1>
        <a:srgbClr val="003264"/>
      </a:accent1>
      <a:accent2>
        <a:srgbClr val="EE5500"/>
      </a:accent2>
      <a:accent3>
        <a:srgbClr val="FFFFFF"/>
      </a:accent3>
      <a:accent4>
        <a:srgbClr val="000000"/>
      </a:accent4>
      <a:accent5>
        <a:srgbClr val="AAADB8"/>
      </a:accent5>
      <a:accent6>
        <a:srgbClr val="D84C00"/>
      </a:accent6>
      <a:hlink>
        <a:srgbClr val="77BB11"/>
      </a:hlink>
      <a:folHlink>
        <a:srgbClr val="FFAA00"/>
      </a:folHlink>
    </a:clrScheme>
    <a:fontScheme name="1_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lank 1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00AADD"/>
        </a:accent1>
        <a:accent2>
          <a:srgbClr val="EE5500"/>
        </a:accent2>
        <a:accent3>
          <a:srgbClr val="FFFFFF"/>
        </a:accent3>
        <a:accent4>
          <a:srgbClr val="000000"/>
        </a:accent4>
        <a:accent5>
          <a:srgbClr val="AAD2EB"/>
        </a:accent5>
        <a:accent6>
          <a:srgbClr val="D84C00"/>
        </a:accent6>
        <a:hlink>
          <a:srgbClr val="77BB11"/>
        </a:hlink>
        <a:folHlink>
          <a:srgbClr val="FFA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2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003264"/>
        </a:accent1>
        <a:accent2>
          <a:srgbClr val="EE5500"/>
        </a:accent2>
        <a:accent3>
          <a:srgbClr val="FFFFFF"/>
        </a:accent3>
        <a:accent4>
          <a:srgbClr val="000000"/>
        </a:accent4>
        <a:accent5>
          <a:srgbClr val="AAADB8"/>
        </a:accent5>
        <a:accent6>
          <a:srgbClr val="D84C00"/>
        </a:accent6>
        <a:hlink>
          <a:srgbClr val="77BB11"/>
        </a:hlink>
        <a:folHlink>
          <a:srgbClr val="FFAA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3ds Max - Webcast Training Day 6 - geometry pipeline</Template>
  <TotalTime>292</TotalTime>
  <Words>490</Words>
  <Application>Microsoft Office PowerPoint</Application>
  <PresentationFormat>On-screen Show (4:3)</PresentationFormat>
  <Paragraphs>225</Paragraphs>
  <Slides>27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1_blank</vt:lpstr>
      <vt:lpstr>Slide 1</vt:lpstr>
      <vt:lpstr>Materials in Max</vt:lpstr>
      <vt:lpstr>Textures in Max</vt:lpstr>
      <vt:lpstr>Maps in Max</vt:lpstr>
      <vt:lpstr>Maps in Max</vt:lpstr>
      <vt:lpstr>The 3ds Max Classes</vt:lpstr>
      <vt:lpstr>The 3ds Max Classes</vt:lpstr>
      <vt:lpstr>The 3ds Max Classes</vt:lpstr>
      <vt:lpstr>The 3ds Max Classes</vt:lpstr>
      <vt:lpstr>The 3ds Max Classes</vt:lpstr>
      <vt:lpstr>The 3ds Max Classes</vt:lpstr>
      <vt:lpstr>What does the Material do?</vt:lpstr>
      <vt:lpstr>The Input Information</vt:lpstr>
      <vt:lpstr>The MtlID</vt:lpstr>
      <vt:lpstr>Threading</vt:lpstr>
      <vt:lpstr>Sample Code</vt:lpstr>
      <vt:lpstr>Sample Code</vt:lpstr>
      <vt:lpstr>Sample Code</vt:lpstr>
      <vt:lpstr>Sample Code</vt:lpstr>
      <vt:lpstr>A Sample Screenshot</vt:lpstr>
      <vt:lpstr>Some Color - Task 1 of 3</vt:lpstr>
      <vt:lpstr>In the Viewport</vt:lpstr>
      <vt:lpstr>Our Surface information</vt:lpstr>
      <vt:lpstr>Calculating Our Shade – Task 2 of 3</vt:lpstr>
      <vt:lpstr>Render Shading</vt:lpstr>
      <vt:lpstr>Final Task (3 of 3)</vt:lpstr>
      <vt:lpstr>Thank You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 Taylor</dc:creator>
  <cp:lastModifiedBy>Stephen Taylor</cp:lastModifiedBy>
  <cp:revision>32</cp:revision>
  <dcterms:created xsi:type="dcterms:W3CDTF">2006-08-16T00:00:00Z</dcterms:created>
  <dcterms:modified xsi:type="dcterms:W3CDTF">2009-05-13T14:57:13Z</dcterms:modified>
</cp:coreProperties>
</file>